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2850" cy="10688638"/>
  <p:notesSz cx="10688638" cy="75628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4" d="100"/>
          <a:sy n="134" d="100"/>
        </p:scale>
        <p:origin x="95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ógenes Designer" userId="58fe2709-a4d5-4288-8c48-44b5134cdec0" providerId="ADAL" clId="{5875C16A-1F30-52F7-931F-E9DA731B3AAF}"/>
    <pc:docChg chg="undo custSel modSld">
      <pc:chgData name="Diógenes Designer" userId="58fe2709-a4d5-4288-8c48-44b5134cdec0" providerId="ADAL" clId="{5875C16A-1F30-52F7-931F-E9DA731B3AAF}" dt="2026-05-07T01:13:04.424" v="30" actId="1037"/>
      <pc:docMkLst>
        <pc:docMk/>
      </pc:docMkLst>
      <pc:sldChg chg="addSp delSp modSp mod">
        <pc:chgData name="Diógenes Designer" userId="58fe2709-a4d5-4288-8c48-44b5134cdec0" providerId="ADAL" clId="{5875C16A-1F30-52F7-931F-E9DA731B3AAF}" dt="2026-05-07T01:13:04.424" v="30" actId="1037"/>
        <pc:sldMkLst>
          <pc:docMk/>
          <pc:sldMk cId="0" sldId="265"/>
        </pc:sldMkLst>
        <pc:spChg chg="add del mod">
          <ac:chgData name="Diógenes Designer" userId="58fe2709-a4d5-4288-8c48-44b5134cdec0" providerId="ADAL" clId="{5875C16A-1F30-52F7-931F-E9DA731B3AAF}" dt="2026-05-07T01:12:13.666" v="12" actId="1076"/>
          <ac:spMkLst>
            <pc:docMk/>
            <pc:sldMk cId="0" sldId="265"/>
            <ac:spMk id="15" creationId="{00000000-0000-0000-0000-000000000000}"/>
          </ac:spMkLst>
        </pc:spChg>
        <pc:spChg chg="del mod">
          <ac:chgData name="Diógenes Designer" userId="58fe2709-a4d5-4288-8c48-44b5134cdec0" providerId="ADAL" clId="{5875C16A-1F30-52F7-931F-E9DA731B3AAF}" dt="2026-05-07T01:12:08.803" v="10" actId="478"/>
          <ac:spMkLst>
            <pc:docMk/>
            <pc:sldMk cId="0" sldId="265"/>
            <ac:spMk id="16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22.021" v="15" actId="14100"/>
          <ac:spMkLst>
            <pc:docMk/>
            <pc:sldMk cId="0" sldId="265"/>
            <ac:spMk id="21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35.209" v="20" actId="14100"/>
          <ac:spMkLst>
            <pc:docMk/>
            <pc:sldMk cId="0" sldId="265"/>
            <ac:spMk id="22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41.182" v="21" actId="1076"/>
          <ac:spMkLst>
            <pc:docMk/>
            <pc:sldMk cId="0" sldId="265"/>
            <ac:spMk id="23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33.549" v="19" actId="14100"/>
          <ac:spMkLst>
            <pc:docMk/>
            <pc:sldMk cId="0" sldId="265"/>
            <ac:spMk id="24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41.182" v="21" actId="1076"/>
          <ac:spMkLst>
            <pc:docMk/>
            <pc:sldMk cId="0" sldId="265"/>
            <ac:spMk id="26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32.010" v="18" actId="14100"/>
          <ac:spMkLst>
            <pc:docMk/>
            <pc:sldMk cId="0" sldId="265"/>
            <ac:spMk id="27" creationId="{00000000-0000-0000-0000-000000000000}"/>
          </ac:spMkLst>
        </pc:spChg>
        <pc:spChg chg="mod">
          <ac:chgData name="Diógenes Designer" userId="58fe2709-a4d5-4288-8c48-44b5134cdec0" providerId="ADAL" clId="{5875C16A-1F30-52F7-931F-E9DA731B3AAF}" dt="2026-05-07T01:12:41.182" v="21" actId="1076"/>
          <ac:spMkLst>
            <pc:docMk/>
            <pc:sldMk cId="0" sldId="265"/>
            <ac:spMk id="29" creationId="{00000000-0000-0000-0000-000000000000}"/>
          </ac:spMkLst>
        </pc:spChg>
        <pc:picChg chg="add mod">
          <ac:chgData name="Diógenes Designer" userId="58fe2709-a4d5-4288-8c48-44b5134cdec0" providerId="ADAL" clId="{5875C16A-1F30-52F7-931F-E9DA731B3AAF}" dt="2026-05-07T01:12:05.102" v="7" actId="1076"/>
          <ac:picMkLst>
            <pc:docMk/>
            <pc:sldMk cId="0" sldId="265"/>
            <ac:picMk id="39" creationId="{6BD2082D-32B2-8FCD-03DF-557B1F1B6472}"/>
          </ac:picMkLst>
        </pc:picChg>
        <pc:picChg chg="add mod">
          <ac:chgData name="Diógenes Designer" userId="58fe2709-a4d5-4288-8c48-44b5134cdec0" providerId="ADAL" clId="{5875C16A-1F30-52F7-931F-E9DA731B3AAF}" dt="2026-05-07T01:13:04.424" v="30" actId="1037"/>
          <ac:picMkLst>
            <pc:docMk/>
            <pc:sldMk cId="0" sldId="265"/>
            <ac:picMk id="41" creationId="{7C52837F-8774-90A4-9FB7-7210949287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02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B4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457200" y="-457200"/>
            <a:ext cx="1280160" cy="128016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6647688" y="3200400"/>
            <a:ext cx="457200" cy="45720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6281928" y="5486400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6409944" y="5486400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6537960" y="5486400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6281928" y="5614416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6409944" y="5614416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6537960" y="5614416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6281928" y="5742432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Shape 9"/>
          <p:cNvSpPr/>
          <p:nvPr/>
        </p:nvSpPr>
        <p:spPr>
          <a:xfrm>
            <a:off x="6409944" y="5742432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Shape 10"/>
          <p:cNvSpPr/>
          <p:nvPr/>
        </p:nvSpPr>
        <p:spPr>
          <a:xfrm>
            <a:off x="6537960" y="5742432"/>
            <a:ext cx="73152" cy="73152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Shape 11"/>
          <p:cNvSpPr/>
          <p:nvPr/>
        </p:nvSpPr>
        <p:spPr>
          <a:xfrm>
            <a:off x="365760" y="9774936"/>
            <a:ext cx="411480" cy="41148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Shape 12"/>
          <p:cNvSpPr/>
          <p:nvPr/>
        </p:nvSpPr>
        <p:spPr>
          <a:xfrm>
            <a:off x="6922008" y="10140696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4630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 DE APOIO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48640" y="201168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Aula 2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548640" y="2743200"/>
            <a:ext cx="6464808" cy="45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Comunicação</a:t>
            </a:r>
            <a:endParaRPr lang="en-US" sz="3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marketing digital</a:t>
            </a:r>
            <a:endParaRPr lang="en-US" sz="3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como construção</a:t>
            </a:r>
            <a:endParaRPr lang="en-US" sz="3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 posicionamento</a:t>
            </a:r>
            <a:endParaRPr lang="en-US" sz="3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profissional</a:t>
            </a:r>
            <a:endParaRPr lang="en-US" sz="3800" dirty="0"/>
          </a:p>
        </p:txBody>
      </p:sp>
      <p:sp>
        <p:nvSpPr>
          <p:cNvPr id="18" name="Shape 16"/>
          <p:cNvSpPr/>
          <p:nvPr/>
        </p:nvSpPr>
        <p:spPr>
          <a:xfrm>
            <a:off x="548640" y="7498080"/>
            <a:ext cx="6464808" cy="164592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9" name="Shape 17"/>
          <p:cNvSpPr/>
          <p:nvPr/>
        </p:nvSpPr>
        <p:spPr>
          <a:xfrm>
            <a:off x="548640" y="7498080"/>
            <a:ext cx="91440" cy="164592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822960" y="7680960"/>
            <a:ext cx="6007608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2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Posicionamento não é estética.</a:t>
            </a:r>
            <a:endParaRPr lang="en-US" sz="22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2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 decisão.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548640" y="9601200"/>
            <a:ext cx="2743200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548640" y="9692640"/>
            <a:ext cx="64648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Diógenes Ferreira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48640" y="1005840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Crefono 6   ·   maio/2026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7 · CONTATO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Continuamos a conversa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653415" y="1939862"/>
            <a:ext cx="1870710" cy="237744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548640" y="4617720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Substitua este bloco pela sua foto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3291840" y="2194560"/>
            <a:ext cx="3721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Diógenes Ferreira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3291840" y="2743200"/>
            <a:ext cx="1097280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3291840" y="2834640"/>
            <a:ext cx="3721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Designer + comunicação estratégica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143310" y="3246120"/>
            <a:ext cx="1154370" cy="292608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3291840" y="3246120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00" dirty="0">
                <a:solidFill>
                  <a:srgbClr val="2D1F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537650" y="3246120"/>
            <a:ext cx="2578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3143310" y="3703320"/>
            <a:ext cx="1245810" cy="292608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5" name="Text 23"/>
          <p:cNvSpPr/>
          <p:nvPr/>
        </p:nvSpPr>
        <p:spPr>
          <a:xfrm>
            <a:off x="3291840" y="3703320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00" dirty="0">
                <a:solidFill>
                  <a:srgbClr val="2D1F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AGÊNCIA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4537650" y="3703320"/>
            <a:ext cx="2578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d-Rocket  ·  @drocket.agencia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3128011" y="4160520"/>
            <a:ext cx="1261109" cy="292608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3291840" y="4160520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300" dirty="0">
                <a:solidFill>
                  <a:srgbClr val="2D1F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SITE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4537650" y="4160520"/>
            <a:ext cx="2578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diogenesdesigner.com.br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2866644" y="5349240"/>
            <a:ext cx="182880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1" name="Shape 29"/>
          <p:cNvSpPr/>
          <p:nvPr/>
        </p:nvSpPr>
        <p:spPr>
          <a:xfrm>
            <a:off x="3003804" y="5486400"/>
            <a:ext cx="1554480" cy="155448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2" name="Text 30"/>
          <p:cNvSpPr/>
          <p:nvPr/>
        </p:nvSpPr>
        <p:spPr>
          <a:xfrm>
            <a:off x="3003804" y="5486400"/>
            <a:ext cx="15544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i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QR ]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2866644" y="7086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Escaneie para o Instagram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548640" y="7680960"/>
            <a:ext cx="6464808" cy="265176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5" name="Shape 33"/>
          <p:cNvSpPr/>
          <p:nvPr/>
        </p:nvSpPr>
        <p:spPr>
          <a:xfrm>
            <a:off x="548640" y="7680960"/>
            <a:ext cx="91440" cy="265176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Text 34"/>
          <p:cNvSpPr/>
          <p:nvPr/>
        </p:nvSpPr>
        <p:spPr>
          <a:xfrm>
            <a:off x="822960" y="7863840"/>
            <a:ext cx="59161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CRÉDITOS E POLÍTICA DE USO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822960" y="8229600"/>
            <a:ext cx="5916168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 desenvolvido por Diógenes Ferreira para a II Jornada do Fonoaudiólogo Empreendedor, uma iniciativa do Crefono 6.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Conteúdo de uso educacional. A distribuição entre fonoaudiólogos e profissionais da área de saúde é autorizada e incentivada, desde que mantidos os créditos do autor e do Crefono 6 e preservada a integridade do conteúdo original.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Reprodução comercial, modificação, comercialização ou uso fora do contexto educacional não estão autorizados sem consentimento prévio. Em caso de dúvida sobre uso, entre em contato pelas redes acima.</a:t>
            </a:r>
            <a:endParaRPr lang="en-US" sz="100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6BD2082D-32B2-8FCD-03DF-557B1F1B6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0" y="2120074"/>
            <a:ext cx="1741110" cy="254469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7C52837F-8774-90A4-9FB7-72109492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159" y="5539008"/>
            <a:ext cx="1456152" cy="1456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1 · MICROCOMPROMISSOS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3 decisões para sair daqui hoje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 prazos definidos, ideia boa morre. Cada um desses três compromissos tem uma data colada para forçar execução.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2697480"/>
            <a:ext cx="6464808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548640" y="2697480"/>
            <a:ext cx="914400" cy="18745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548640" y="33375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200" dirty="0"/>
          </a:p>
        </p:txBody>
      </p:sp>
      <p:sp>
        <p:nvSpPr>
          <p:cNvPr id="19" name="Text 17"/>
          <p:cNvSpPr/>
          <p:nvPr/>
        </p:nvSpPr>
        <p:spPr>
          <a:xfrm>
            <a:off x="1645920" y="2880360"/>
            <a:ext cx="51846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HOJE, ANTES DE DORMIR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645920" y="3200400"/>
            <a:ext cx="5184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Defina seu posicionamento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645920" y="3657600"/>
            <a:ext cx="51846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Decida agora se você se posiciona como pessoa, como empresa ou em um nicho específico. Anote em uma frase: "Sou _______ para ________ em _______."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48640" y="4800600"/>
            <a:ext cx="6464808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548640" y="4800600"/>
            <a:ext cx="914400" cy="18745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548640" y="544068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200" dirty="0"/>
          </a:p>
        </p:txBody>
      </p:sp>
      <p:sp>
        <p:nvSpPr>
          <p:cNvPr id="25" name="Text 23"/>
          <p:cNvSpPr/>
          <p:nvPr/>
        </p:nvSpPr>
        <p:spPr>
          <a:xfrm>
            <a:off x="1645920" y="4983480"/>
            <a:ext cx="51846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AMANHÃ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645920" y="5303520"/>
            <a:ext cx="5184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Atualize bio do Instagram + Google Meu Negócio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645920" y="5760720"/>
            <a:ext cx="51846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Aplique a decisão de hoje na sua bio do Instagram e na ficha do GMN. Use a estrutura da página 4 deste material: especialidade, público, cidade, diferencial, CTA.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548640" y="6903720"/>
            <a:ext cx="6464808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9" name="Shape 27"/>
          <p:cNvSpPr/>
          <p:nvPr/>
        </p:nvSpPr>
        <p:spPr>
          <a:xfrm>
            <a:off x="548640" y="6903720"/>
            <a:ext cx="914400" cy="18745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 28"/>
          <p:cNvSpPr/>
          <p:nvPr/>
        </p:nvSpPr>
        <p:spPr>
          <a:xfrm>
            <a:off x="548640" y="754380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200" dirty="0"/>
          </a:p>
        </p:txBody>
      </p:sp>
      <p:sp>
        <p:nvSpPr>
          <p:cNvPr id="31" name="Text 29"/>
          <p:cNvSpPr/>
          <p:nvPr/>
        </p:nvSpPr>
        <p:spPr>
          <a:xfrm>
            <a:off x="1645920" y="7086600"/>
            <a:ext cx="51846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ATÉ SEXTA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1645920" y="7406640"/>
            <a:ext cx="5184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Configure 1 prompt de IA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645920" y="7863840"/>
            <a:ext cx="51846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Não tente os três de uma vez. Comece pelo prompt de análise de concorrência (página 7). É o que mais devolve insight estratégico.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548640" y="9144000"/>
            <a:ext cx="6464808" cy="640080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731520" y="9144000"/>
            <a:ext cx="60990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i="1" dirty="0">
                <a:solidFill>
                  <a:srgbClr val="2D1F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Atalho: marque essas 3 datas no calendário agora, antes de avançar pela próxima página.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2 · POSICIONAMENTO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perguntas que decidem sua comunicação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Responda em UMA frase cada. Se não conseguir responder em uma frase, sua comunicação ainda não está pronta.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2606040"/>
            <a:ext cx="6464808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731520" y="2788920"/>
            <a:ext cx="457200" cy="457200"/>
          </a:xfrm>
          <a:prstGeom prst="ellipse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731520" y="27889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325880" y="2770632"/>
            <a:ext cx="55504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me posiciono como pessoa, como empresa ou como nicho específico?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1325880" y="3474720"/>
            <a:ext cx="555040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1325880" y="315468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Resposta: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548640" y="3931920"/>
            <a:ext cx="6464808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731520" y="4114800"/>
            <a:ext cx="457200" cy="457200"/>
          </a:xfrm>
          <a:prstGeom prst="ellipse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731520" y="4114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325880" y="4096512"/>
            <a:ext cx="55504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Quem é o paciente ideal que eu quero atrair? (especialidade + perfil + faixa etária)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1325880" y="4800600"/>
            <a:ext cx="555040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 25"/>
          <p:cNvSpPr/>
          <p:nvPr/>
        </p:nvSpPr>
        <p:spPr>
          <a:xfrm>
            <a:off x="1325880" y="448056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Resposta: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548640" y="5257800"/>
            <a:ext cx="6464808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9" name="Shape 27"/>
          <p:cNvSpPr/>
          <p:nvPr/>
        </p:nvSpPr>
        <p:spPr>
          <a:xfrm>
            <a:off x="731520" y="5440680"/>
            <a:ext cx="457200" cy="457200"/>
          </a:xfrm>
          <a:prstGeom prst="ellipse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 28"/>
          <p:cNvSpPr/>
          <p:nvPr/>
        </p:nvSpPr>
        <p:spPr>
          <a:xfrm>
            <a:off x="731520" y="5440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325880" y="5422392"/>
            <a:ext cx="55504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Quais são as 3 dores principais que esse paciente sente?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1325880" y="6126480"/>
            <a:ext cx="555040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1325880" y="580644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Resposta: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548640" y="6583680"/>
            <a:ext cx="6464808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5" name="Shape 33"/>
          <p:cNvSpPr/>
          <p:nvPr/>
        </p:nvSpPr>
        <p:spPr>
          <a:xfrm>
            <a:off x="731520" y="6766560"/>
            <a:ext cx="457200" cy="457200"/>
          </a:xfrm>
          <a:prstGeom prst="ellipse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Text 34"/>
          <p:cNvSpPr/>
          <p:nvPr/>
        </p:nvSpPr>
        <p:spPr>
          <a:xfrm>
            <a:off x="731520" y="6766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1325880" y="6748272"/>
            <a:ext cx="55504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que eu deliberadamente NÃO vou comunicar daqui em diante?</a:t>
            </a:r>
            <a:endParaRPr lang="en-US" sz="1300" dirty="0"/>
          </a:p>
        </p:txBody>
      </p:sp>
      <p:sp>
        <p:nvSpPr>
          <p:cNvPr id="38" name="Shape 36"/>
          <p:cNvSpPr/>
          <p:nvPr/>
        </p:nvSpPr>
        <p:spPr>
          <a:xfrm>
            <a:off x="1325880" y="7452360"/>
            <a:ext cx="555040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9" name="Text 37"/>
          <p:cNvSpPr/>
          <p:nvPr/>
        </p:nvSpPr>
        <p:spPr>
          <a:xfrm>
            <a:off x="1325880" y="713232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Resposta: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548640" y="7909560"/>
            <a:ext cx="6464808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1" name="Shape 39"/>
          <p:cNvSpPr/>
          <p:nvPr/>
        </p:nvSpPr>
        <p:spPr>
          <a:xfrm>
            <a:off x="731520" y="8092440"/>
            <a:ext cx="457200" cy="457200"/>
          </a:xfrm>
          <a:prstGeom prst="ellipse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731520" y="80924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1325880" y="8074152"/>
            <a:ext cx="55504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 tom de voz quero projetar? (acessível / técnico / aspiracional / acolhedor / outro)</a:t>
            </a:r>
            <a:endParaRPr lang="en-US" sz="1300" dirty="0"/>
          </a:p>
        </p:txBody>
      </p:sp>
      <p:sp>
        <p:nvSpPr>
          <p:cNvPr id="44" name="Shape 42"/>
          <p:cNvSpPr/>
          <p:nvPr/>
        </p:nvSpPr>
        <p:spPr>
          <a:xfrm>
            <a:off x="1325880" y="8778240"/>
            <a:ext cx="555040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1325880" y="84582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Resposta: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3 · BIO QUE POSICIONA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Sua bio do Instagram em 5 campos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Preencha cada campo com uma frase curta e direta. Depois junte tudo na sua bio.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2606040"/>
            <a:ext cx="6464808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548640" y="2606040"/>
            <a:ext cx="91440" cy="77724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777240" y="271576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ESPECIALIDADE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777240" y="299008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ex: Fonoaudióloga clínica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834640" y="3108960"/>
            <a:ext cx="399592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1" name="Shape 19"/>
          <p:cNvSpPr/>
          <p:nvPr/>
        </p:nvSpPr>
        <p:spPr>
          <a:xfrm>
            <a:off x="548640" y="3520440"/>
            <a:ext cx="6464808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Shape 20"/>
          <p:cNvSpPr/>
          <p:nvPr/>
        </p:nvSpPr>
        <p:spPr>
          <a:xfrm>
            <a:off x="548640" y="3520440"/>
            <a:ext cx="91440" cy="77724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Text 21"/>
          <p:cNvSpPr/>
          <p:nvPr/>
        </p:nvSpPr>
        <p:spPr>
          <a:xfrm>
            <a:off x="777240" y="363016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PÚBLICO ESPECÍFICO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777240" y="390448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ex: Idosos com perda neurossensorial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2834640" y="4023360"/>
            <a:ext cx="399592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6" name="Shape 24"/>
          <p:cNvSpPr/>
          <p:nvPr/>
        </p:nvSpPr>
        <p:spPr>
          <a:xfrm>
            <a:off x="548640" y="4434840"/>
            <a:ext cx="6464808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7" name="Shape 25"/>
          <p:cNvSpPr/>
          <p:nvPr/>
        </p:nvSpPr>
        <p:spPr>
          <a:xfrm>
            <a:off x="548640" y="4434840"/>
            <a:ext cx="91440" cy="77724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777240" y="454456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CIDADE / REGIÃO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77240" y="481888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ex: Belo Horizonte / Atendo no Belvedere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2834640" y="4937760"/>
            <a:ext cx="399592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1" name="Shape 29"/>
          <p:cNvSpPr/>
          <p:nvPr/>
        </p:nvSpPr>
        <p:spPr>
          <a:xfrm>
            <a:off x="548640" y="5349240"/>
            <a:ext cx="6464808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2" name="Shape 30"/>
          <p:cNvSpPr/>
          <p:nvPr/>
        </p:nvSpPr>
        <p:spPr>
          <a:xfrm>
            <a:off x="548640" y="5349240"/>
            <a:ext cx="91440" cy="77724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777240" y="545896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DIFERENCIAL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777240" y="573328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ex: Atendimento domiciliar com adaptação personalizada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2834640" y="5852160"/>
            <a:ext cx="399592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Shape 34"/>
          <p:cNvSpPr/>
          <p:nvPr/>
        </p:nvSpPr>
        <p:spPr>
          <a:xfrm>
            <a:off x="548640" y="6263640"/>
            <a:ext cx="6464808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548640" y="6263640"/>
            <a:ext cx="91440" cy="77724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777240" y="637336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CHAMADA PARA AÇÃO (CTA)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777240" y="6647688"/>
            <a:ext cx="6007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ex: Agende sua avaliação &gt;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2834640" y="6766560"/>
            <a:ext cx="3995928" cy="13716"/>
          </a:xfrm>
          <a:prstGeom prst="rect">
            <a:avLst/>
          </a:prstGeom>
          <a:solidFill>
            <a:srgbClr val="DCD6F0"/>
          </a:solidFill>
          <a:ln w="1270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1" name="Shape 39"/>
          <p:cNvSpPr/>
          <p:nvPr/>
        </p:nvSpPr>
        <p:spPr>
          <a:xfrm>
            <a:off x="548640" y="7315200"/>
            <a:ext cx="6464808" cy="237744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822960" y="7452360"/>
            <a:ext cx="59161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AGORA JUNTE TUDO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822960" y="7772400"/>
            <a:ext cx="59161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Cole sua bio final aqui:</a:t>
            </a:r>
            <a:endParaRPr lang="en-US" sz="1300" dirty="0"/>
          </a:p>
        </p:txBody>
      </p:sp>
      <p:sp>
        <p:nvSpPr>
          <p:cNvPr id="44" name="Shape 42"/>
          <p:cNvSpPr/>
          <p:nvPr/>
        </p:nvSpPr>
        <p:spPr>
          <a:xfrm>
            <a:off x="822960" y="8275320"/>
            <a:ext cx="5916168" cy="13716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5" name="Shape 43"/>
          <p:cNvSpPr/>
          <p:nvPr/>
        </p:nvSpPr>
        <p:spPr>
          <a:xfrm>
            <a:off x="822960" y="8595360"/>
            <a:ext cx="5916168" cy="13716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6" name="Shape 44"/>
          <p:cNvSpPr/>
          <p:nvPr/>
        </p:nvSpPr>
        <p:spPr>
          <a:xfrm>
            <a:off x="822960" y="8915400"/>
            <a:ext cx="5916168" cy="13716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7" name="Shape 45"/>
          <p:cNvSpPr/>
          <p:nvPr/>
        </p:nvSpPr>
        <p:spPr>
          <a:xfrm>
            <a:off x="822960" y="9235440"/>
            <a:ext cx="5916168" cy="13716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8" name="Text 46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4 · PROMPT 1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Reposicionar a bio do seu Instagram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depois de preencher a página 4. A IA reescreve em 3 versões diferentes.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2514600"/>
            <a:ext cx="6464808" cy="6400800"/>
          </a:xfrm>
          <a:prstGeom prst="rect">
            <a:avLst/>
          </a:prstGeom>
          <a:solidFill>
            <a:srgbClr val="FFFFFF"/>
          </a:solidFill>
          <a:ln w="1905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548640" y="2514600"/>
            <a:ext cx="91440" cy="640080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822960" y="2697480"/>
            <a:ext cx="5916168" cy="6035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Você é minha estrategista sênior de marketing digital, especializada em profissionais da saúde, com foco em fonoaudiologia. Quero que você reescreva a bio do meu Instagram.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 fonoaudiólogo(a), atuo na área de [especialidade clínica], com foco em [público-alvo específico, ex.: idosos com perda neurossensorial], na cidade de [cidade]/[estado]. Meu diferencial é [descreva em 1 frase].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Quero que a bio comunique autoridade clínica, especialidade clara e proximidade humana, sem clichês de marketing.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Devolva 3 versões diferentes, cada uma com no máximo 4 linhas, sem usar travessões e sem usar mais de 2 emojis. Inclua um chamado para ação claro no final de cada versão.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Evite jargões como "transformando vidas", "apaixonado por", "minha missão é".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548640" y="9189720"/>
            <a:ext cx="6464808" cy="45720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822960" y="9189720"/>
            <a:ext cx="59161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Como usar: cole tudo no ChatGPT e troque os campos entre [colchetes] pelos seus dados.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4 · PROMPT 2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Pauta de conteúdo de nicho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mesma estrutura de 5 partes do slide. 20 ideias de pauta com headline e CTA, em uma única chamada.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48640" y="2514600"/>
            <a:ext cx="6464808" cy="6766560"/>
          </a:xfrm>
          <a:prstGeom prst="rect">
            <a:avLst/>
          </a:prstGeom>
          <a:solidFill>
            <a:srgbClr val="FFFFFF"/>
          </a:solidFill>
          <a:ln w="1905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548640" y="2514600"/>
            <a:ext cx="91440" cy="676656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Shape 16"/>
          <p:cNvSpPr/>
          <p:nvPr/>
        </p:nvSpPr>
        <p:spPr>
          <a:xfrm>
            <a:off x="822960" y="2697480"/>
            <a:ext cx="1371600" cy="2743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822960" y="269748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PAPEL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2331720" y="2651760"/>
            <a:ext cx="445312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Você é minha estrategista sênior de marketing digital, especializada em conteúdo para fonoaudiologia.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822960" y="3346704"/>
            <a:ext cx="1371600" cy="2743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822960" y="3346704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TAREFA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2331720" y="3300984"/>
            <a:ext cx="4453128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Gere 20 ideias criativas de postagens para o meu Instagram. Organize por formato (carrossel, reels, story interativo, post único). Para cada ideia, traga uma headline atrativa e uma CTA no final.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822960" y="4160520"/>
            <a:ext cx="1371600" cy="2743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5" name="Text 23"/>
          <p:cNvSpPr/>
          <p:nvPr/>
        </p:nvSpPr>
        <p:spPr>
          <a:xfrm>
            <a:off x="822960" y="416052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CONTEXTO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2331720" y="4114800"/>
            <a:ext cx="445312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 fonoaudiólogo(a), trabalho com [área de atuação], especialista em [especialidade], em [cidade]/[estado]. Meu público são pacientes que enfrentam [problema do público-alvo]. Faixa etária: [XX] a [XX] anos. Tom desejado: acessível, acolhedor, com autoridade.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822960" y="5138928"/>
            <a:ext cx="1371600" cy="2743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822960" y="513892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RESTRIÇÕES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2331720" y="5093208"/>
            <a:ext cx="445312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 termos técnicos demais. Sem travessões. Sem excesso de emojis. Textos curtos (em carrosséis, poucas frases por card). Hashtags com moderação.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822960" y="5788152"/>
            <a:ext cx="1371600" cy="2743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822960" y="5788152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ANTI-JARGÕES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2331720" y="5742432"/>
            <a:ext cx="445312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Não use estas frases que entregam texto de IA: "Não é sobre X, é sobre Y", "A verdade que ninguém te conta", "Vamos ser honestos", "E se eu te dissesse que", "Spoiler", "Você não está sozinho nisso", "Bora lá", "Prepare-se para", "Isso vai te surpreender". Escreva como um humano que sabe comunicar.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548640" y="9555480"/>
            <a:ext cx="6464808" cy="36576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4" name="Text 32"/>
          <p:cNvSpPr/>
          <p:nvPr/>
        </p:nvSpPr>
        <p:spPr>
          <a:xfrm>
            <a:off x="822960" y="9555480"/>
            <a:ext cx="59161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Quanto mais específico nos campos entre [colchetes], mais sua a saída vai ser.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4 · PROMPT 3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Análise de concorrência e gap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prompt que devolve mais insight estratégico. Use depois de coletar dados de 3 a 5 perfis concorrentes.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2514600"/>
            <a:ext cx="6464808" cy="6400800"/>
          </a:xfrm>
          <a:prstGeom prst="rect">
            <a:avLst/>
          </a:prstGeom>
          <a:solidFill>
            <a:srgbClr val="FFFFFF"/>
          </a:solidFill>
          <a:ln w="1905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548640" y="2514600"/>
            <a:ext cx="91440" cy="6400800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822960" y="2697480"/>
            <a:ext cx="5916168" cy="6035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Você é minha consultora de posicionamento digital, especializada em profissionais da saúde.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Vou colar abaixo o conteúdo público de [3 a 5] perfis de fonoaudiólogos concorrentes que atuam na minha cidade ou no meu nicho. Para cada perfil, vou enviar: bio, descrição de 5 posts recentes, nomes dos destaques.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Sua tarefa, em 3 etapas: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Identifique e descreva o posicionamento de cada um deles em uma frase.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Aponte o que eles têm em comum (temas, tom, formato, público).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3) Indique 3 gaps de posicionamento — espaços que nenhum dos concorrentes está ocupando e que poderiam ser explorados estrategicamente por mim. Para cada gap, explique por que é uma oportunidade real e que tipo de paciente ele atrairia.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sou fonoaudiólogo(a) com foco em [sua especialidade], em [cidade].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[COLAR DADOS DOS CONCORRENTES ABAIXO]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548640" y="9189720"/>
            <a:ext cx="6464808" cy="45720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822960" y="9189720"/>
            <a:ext cx="59161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o template da página 9 para coletar e organizar os dados antes de colar.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5 · ANTI-JARGÃO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Substituições que sustentam autoridade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Cada coluna da esquerda é o clichê. Cada coluna da direita é a versão que soa profissional sem perder calor humano.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48640" y="2514600"/>
            <a:ext cx="3232404" cy="41148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3781044" y="2514600"/>
            <a:ext cx="3232404" cy="411480"/>
          </a:xfrm>
          <a:prstGeom prst="rect">
            <a:avLst/>
          </a:prstGeom>
          <a:solidFill>
            <a:srgbClr val="2D1F8F"/>
          </a:solidFill>
          <a:ln w="12700">
            <a:solidFill>
              <a:srgbClr val="2D1F8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685800" y="2514600"/>
            <a:ext cx="295808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CLICHÊ A EVITAR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3918204" y="2514600"/>
            <a:ext cx="295808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SUBSTITUIÇÃO HUMANIZADA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48640" y="2926080"/>
            <a:ext cx="6464808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685800" y="2971800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"Apaixonada por transformar vidas"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918204" y="2971800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Reabilito a comunicação de adultos com perda auditiva.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548640" y="3639312"/>
            <a:ext cx="6464808" cy="713232"/>
          </a:xfrm>
          <a:prstGeom prst="rect">
            <a:avLst/>
          </a:prstGeom>
          <a:solidFill>
            <a:srgbClr val="F7F4FB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685800" y="3685032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"Atendimento humanizado de excelência"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918204" y="3685032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Atendo cada paciente em consulta de 60 minutos, sem fila.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48640" y="4352544"/>
            <a:ext cx="6464808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 25"/>
          <p:cNvSpPr/>
          <p:nvPr/>
        </p:nvSpPr>
        <p:spPr>
          <a:xfrm>
            <a:off x="685800" y="4398264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"Cuidado integral com o paciente"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918204" y="4398264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Acompanho o caso do diagnóstico ao primeiro mês de uso.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548640" y="5065776"/>
            <a:ext cx="6464808" cy="713232"/>
          </a:xfrm>
          <a:prstGeom prst="rect">
            <a:avLst/>
          </a:prstGeom>
          <a:solidFill>
            <a:srgbClr val="F7F4FB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 28"/>
          <p:cNvSpPr/>
          <p:nvPr/>
        </p:nvSpPr>
        <p:spPr>
          <a:xfrm>
            <a:off x="685800" y="5111496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"Profissional com foco em resultados"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3918204" y="5111496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 6 meses, 9 em cada 10 pacientes adaptam o aparelho.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548640" y="5779008"/>
            <a:ext cx="6464808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685800" y="5824728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"Levando a fonoaudiologia ao próximo nível"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3918204" y="5824728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Atualizo meus protocolos com base em pesquisas atuais.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548640" y="6492240"/>
            <a:ext cx="6464808" cy="713232"/>
          </a:xfrm>
          <a:prstGeom prst="rect">
            <a:avLst/>
          </a:prstGeom>
          <a:solidFill>
            <a:srgbClr val="F7F4FB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Text 34"/>
          <p:cNvSpPr/>
          <p:nvPr/>
        </p:nvSpPr>
        <p:spPr>
          <a:xfrm>
            <a:off x="685800" y="6537960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"Você merece o melhor para sua saúde"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3918204" y="6537960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Você merece um plano clínico que faça sentido pra você.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548640" y="7205472"/>
            <a:ext cx="6464808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9" name="Text 37"/>
          <p:cNvSpPr/>
          <p:nvPr/>
        </p:nvSpPr>
        <p:spPr>
          <a:xfrm>
            <a:off x="685800" y="7251192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 verdade que ninguém te conta"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3918204" y="7251192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Um ponto que poucos colegas comentam abertamente: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548640" y="7918704"/>
            <a:ext cx="6464808" cy="713232"/>
          </a:xfrm>
          <a:prstGeom prst="rect">
            <a:avLst/>
          </a:prstGeom>
          <a:solidFill>
            <a:srgbClr val="F7F4FB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685800" y="7964424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"Vamos ser honestos..."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3918204" y="7964424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Minha leitura é direta: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548640" y="8631936"/>
            <a:ext cx="6464808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685800" y="8677656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25A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"Spoiler:"</a:t>
            </a:r>
            <a:endParaRPr lang="en-US" sz="1100" dirty="0"/>
          </a:p>
        </p:txBody>
      </p:sp>
      <p:sp>
        <p:nvSpPr>
          <p:cNvPr id="46" name="Text 44"/>
          <p:cNvSpPr/>
          <p:nvPr/>
        </p:nvSpPr>
        <p:spPr>
          <a:xfrm>
            <a:off x="3918204" y="8677656"/>
            <a:ext cx="29580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Adianto uma coisa:</a:t>
            </a:r>
            <a:endParaRPr lang="en-US" sz="1100" dirty="0"/>
          </a:p>
        </p:txBody>
      </p:sp>
      <p:sp>
        <p:nvSpPr>
          <p:cNvPr id="47" name="Shape 45"/>
          <p:cNvSpPr/>
          <p:nvPr/>
        </p:nvSpPr>
        <p:spPr>
          <a:xfrm>
            <a:off x="548640" y="9509760"/>
            <a:ext cx="6464808" cy="365760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8" name="Text 46"/>
          <p:cNvSpPr/>
          <p:nvPr/>
        </p:nvSpPr>
        <p:spPr>
          <a:xfrm>
            <a:off x="731520" y="9509760"/>
            <a:ext cx="60990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i="1" dirty="0">
                <a:solidFill>
                  <a:srgbClr val="2D1F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Regra prática: se você não usaria isso em uma consulta com colega de profissão, não use no post.</a:t>
            </a:r>
            <a:endParaRPr lang="en-US" sz="1000" dirty="0"/>
          </a:p>
        </p:txBody>
      </p:sp>
      <p:sp>
        <p:nvSpPr>
          <p:cNvPr id="49" name="Text 47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9168" y="228600"/>
            <a:ext cx="320040" cy="320040"/>
          </a:xfrm>
          <a:prstGeom prst="ellipse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274320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Shape 2"/>
          <p:cNvSpPr/>
          <p:nvPr/>
        </p:nvSpPr>
        <p:spPr>
          <a:xfrm>
            <a:off x="393192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512064" y="9820656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393192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Shape 6"/>
          <p:cNvSpPr/>
          <p:nvPr/>
        </p:nvSpPr>
        <p:spPr>
          <a:xfrm>
            <a:off x="512064" y="9939528"/>
            <a:ext cx="64008" cy="64008"/>
          </a:xfrm>
          <a:prstGeom prst="ellipse">
            <a:avLst/>
          </a:prstGeom>
          <a:solidFill>
            <a:srgbClr val="F5C9A0"/>
          </a:solidFill>
          <a:ln w="12700">
            <a:solidFill>
              <a:srgbClr val="F5C9A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7562088" cy="50292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548640" y="0"/>
            <a:ext cx="6007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JORNADA DO FONOAUDIÓLOGO EMPREENDEDOR · MATERIAL DE APOIO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556248" y="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4A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9/10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48640" y="777240"/>
            <a:ext cx="64648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B4FC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 6 · TEMPLATE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1051560"/>
            <a:ext cx="64648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Mapa de gaps de posicionamento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48640" y="1783080"/>
            <a:ext cx="6464808" cy="36576"/>
          </a:xfrm>
          <a:prstGeom prst="rect">
            <a:avLst/>
          </a:prstGeom>
          <a:solidFill>
            <a:srgbClr val="F4A8C8"/>
          </a:solidFill>
          <a:ln w="12700">
            <a:solidFill>
              <a:srgbClr val="F4A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548640" y="192024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Coleta manual de concorrentes. Preencha antes de rodar o Prompt 3.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2468880"/>
            <a:ext cx="914400" cy="36576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548640" y="246888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@PERFIL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1463040" y="2468880"/>
            <a:ext cx="1463040" cy="36576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1463040" y="246888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POSICIONAMENTO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926080" y="2468880"/>
            <a:ext cx="914400" cy="36576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2926080" y="246888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TOM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3840480" y="2468880"/>
            <a:ext cx="1280160" cy="36576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Text 21"/>
          <p:cNvSpPr/>
          <p:nvPr/>
        </p:nvSpPr>
        <p:spPr>
          <a:xfrm>
            <a:off x="3840480" y="246888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PÚBLICO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120640" y="2468880"/>
            <a:ext cx="1828800" cy="365760"/>
          </a:xfrm>
          <a:prstGeom prst="rect">
            <a:avLst/>
          </a:prstGeom>
          <a:solidFill>
            <a:srgbClr val="5B4FCF"/>
          </a:solidFill>
          <a:ln w="12700">
            <a:solidFill>
              <a:srgbClr val="5B4FC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5" name="Text 23"/>
          <p:cNvSpPr/>
          <p:nvPr/>
        </p:nvSpPr>
        <p:spPr>
          <a:xfrm>
            <a:off x="5120640" y="24688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DETECTADO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48640" y="283464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7" name="Shape 25"/>
          <p:cNvSpPr/>
          <p:nvPr/>
        </p:nvSpPr>
        <p:spPr>
          <a:xfrm>
            <a:off x="1463040" y="2834640"/>
            <a:ext cx="146304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8" name="Shape 26"/>
          <p:cNvSpPr/>
          <p:nvPr/>
        </p:nvSpPr>
        <p:spPr>
          <a:xfrm>
            <a:off x="2926080" y="283464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9" name="Shape 27"/>
          <p:cNvSpPr/>
          <p:nvPr/>
        </p:nvSpPr>
        <p:spPr>
          <a:xfrm>
            <a:off x="3840480" y="2834640"/>
            <a:ext cx="128016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5120640" y="2834640"/>
            <a:ext cx="18288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1" name="Shape 29"/>
          <p:cNvSpPr/>
          <p:nvPr/>
        </p:nvSpPr>
        <p:spPr>
          <a:xfrm>
            <a:off x="548640" y="333756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2" name="Shape 30"/>
          <p:cNvSpPr/>
          <p:nvPr/>
        </p:nvSpPr>
        <p:spPr>
          <a:xfrm>
            <a:off x="1463040" y="3337560"/>
            <a:ext cx="146304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Shape 31"/>
          <p:cNvSpPr/>
          <p:nvPr/>
        </p:nvSpPr>
        <p:spPr>
          <a:xfrm>
            <a:off x="2926080" y="333756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4" name="Shape 32"/>
          <p:cNvSpPr/>
          <p:nvPr/>
        </p:nvSpPr>
        <p:spPr>
          <a:xfrm>
            <a:off x="3840480" y="3337560"/>
            <a:ext cx="128016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5" name="Shape 33"/>
          <p:cNvSpPr/>
          <p:nvPr/>
        </p:nvSpPr>
        <p:spPr>
          <a:xfrm>
            <a:off x="5120640" y="3337560"/>
            <a:ext cx="18288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Shape 34"/>
          <p:cNvSpPr/>
          <p:nvPr/>
        </p:nvSpPr>
        <p:spPr>
          <a:xfrm>
            <a:off x="548640" y="384048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7" name="Shape 35"/>
          <p:cNvSpPr/>
          <p:nvPr/>
        </p:nvSpPr>
        <p:spPr>
          <a:xfrm>
            <a:off x="1463040" y="3840480"/>
            <a:ext cx="146304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8" name="Shape 36"/>
          <p:cNvSpPr/>
          <p:nvPr/>
        </p:nvSpPr>
        <p:spPr>
          <a:xfrm>
            <a:off x="2926080" y="384048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9" name="Shape 37"/>
          <p:cNvSpPr/>
          <p:nvPr/>
        </p:nvSpPr>
        <p:spPr>
          <a:xfrm>
            <a:off x="3840480" y="3840480"/>
            <a:ext cx="128016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0" name="Shape 38"/>
          <p:cNvSpPr/>
          <p:nvPr/>
        </p:nvSpPr>
        <p:spPr>
          <a:xfrm>
            <a:off x="5120640" y="3840480"/>
            <a:ext cx="18288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1" name="Shape 39"/>
          <p:cNvSpPr/>
          <p:nvPr/>
        </p:nvSpPr>
        <p:spPr>
          <a:xfrm>
            <a:off x="548640" y="434340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2" name="Shape 40"/>
          <p:cNvSpPr/>
          <p:nvPr/>
        </p:nvSpPr>
        <p:spPr>
          <a:xfrm>
            <a:off x="1463040" y="4343400"/>
            <a:ext cx="146304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3" name="Shape 41"/>
          <p:cNvSpPr/>
          <p:nvPr/>
        </p:nvSpPr>
        <p:spPr>
          <a:xfrm>
            <a:off x="2926080" y="434340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4" name="Shape 42"/>
          <p:cNvSpPr/>
          <p:nvPr/>
        </p:nvSpPr>
        <p:spPr>
          <a:xfrm>
            <a:off x="3840480" y="4343400"/>
            <a:ext cx="128016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5" name="Shape 43"/>
          <p:cNvSpPr/>
          <p:nvPr/>
        </p:nvSpPr>
        <p:spPr>
          <a:xfrm>
            <a:off x="5120640" y="4343400"/>
            <a:ext cx="18288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6" name="Shape 44"/>
          <p:cNvSpPr/>
          <p:nvPr/>
        </p:nvSpPr>
        <p:spPr>
          <a:xfrm>
            <a:off x="548640" y="484632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7" name="Shape 45"/>
          <p:cNvSpPr/>
          <p:nvPr/>
        </p:nvSpPr>
        <p:spPr>
          <a:xfrm>
            <a:off x="1463040" y="4846320"/>
            <a:ext cx="146304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8" name="Shape 46"/>
          <p:cNvSpPr/>
          <p:nvPr/>
        </p:nvSpPr>
        <p:spPr>
          <a:xfrm>
            <a:off x="2926080" y="4846320"/>
            <a:ext cx="9144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9" name="Shape 47"/>
          <p:cNvSpPr/>
          <p:nvPr/>
        </p:nvSpPr>
        <p:spPr>
          <a:xfrm>
            <a:off x="3840480" y="4846320"/>
            <a:ext cx="128016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Shape 48"/>
          <p:cNvSpPr/>
          <p:nvPr/>
        </p:nvSpPr>
        <p:spPr>
          <a:xfrm>
            <a:off x="5120640" y="4846320"/>
            <a:ext cx="1828800" cy="502920"/>
          </a:xfrm>
          <a:prstGeom prst="rect">
            <a:avLst/>
          </a:prstGeom>
          <a:solidFill>
            <a:srgbClr val="FFFFFF"/>
          </a:solidFill>
          <a:ln w="6350">
            <a:solidFill>
              <a:srgbClr val="DCD6F0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1" name="Shape 49"/>
          <p:cNvSpPr/>
          <p:nvPr/>
        </p:nvSpPr>
        <p:spPr>
          <a:xfrm>
            <a:off x="548640" y="5760720"/>
            <a:ext cx="6464808" cy="1280160"/>
          </a:xfrm>
          <a:prstGeom prst="rect">
            <a:avLst/>
          </a:prstGeom>
          <a:solidFill>
            <a:srgbClr val="F8D5E5"/>
          </a:solidFill>
          <a:ln w="12700">
            <a:solidFill>
              <a:srgbClr val="F8D5E5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2" name="Text 50"/>
          <p:cNvSpPr/>
          <p:nvPr/>
        </p:nvSpPr>
        <p:spPr>
          <a:xfrm>
            <a:off x="822960" y="5852160"/>
            <a:ext cx="59161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2D1F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Como achar o seu gap</a:t>
            </a:r>
            <a:endParaRPr lang="en-US" sz="1100" dirty="0"/>
          </a:p>
        </p:txBody>
      </p:sp>
      <p:sp>
        <p:nvSpPr>
          <p:cNvPr id="53" name="Text 51"/>
          <p:cNvSpPr/>
          <p:nvPr/>
        </p:nvSpPr>
        <p:spPr>
          <a:xfrm>
            <a:off x="822960" y="6172200"/>
            <a:ext cx="591616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Quando você olhar a coluna POSICIONAMENTO de todos os concorrentes preenchidos, procure o que NÃO aparece em nenhum deles. Esse vazio é onde você pode entrar como referência.</a:t>
            </a:r>
            <a:endParaRPr lang="en-US" sz="1100" dirty="0"/>
          </a:p>
        </p:txBody>
      </p:sp>
      <p:sp>
        <p:nvSpPr>
          <p:cNvPr id="54" name="Text 52"/>
          <p:cNvSpPr/>
          <p:nvPr/>
        </p:nvSpPr>
        <p:spPr>
          <a:xfrm>
            <a:off x="548640" y="7315200"/>
            <a:ext cx="64648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Quando esse mapa estiver preenchido, rode o Prompt 3 (página 7) com os dados coletados.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548640" y="10323576"/>
            <a:ext cx="6464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5555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@diogenesdesigner   ·   diogenesdesigner.com.br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1662</Words>
  <Application>Microsoft Macintosh PowerPoint</Application>
  <PresentationFormat>Personalizar</PresentationFormat>
  <Paragraphs>196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Apoio - II Jornada do Fonoaudiólogo Empreendedor - Aula 2</dc:title>
  <dc:subject>PptxGenJS Presentation</dc:subject>
  <dc:creator>Diógenes Ferreira</dc:creator>
  <cp:lastModifiedBy>Diógenes Designer</cp:lastModifiedBy>
  <cp:revision>1</cp:revision>
  <dcterms:created xsi:type="dcterms:W3CDTF">2026-05-06T20:18:15Z</dcterms:created>
  <dcterms:modified xsi:type="dcterms:W3CDTF">2026-05-07T01:13:09Z</dcterms:modified>
</cp:coreProperties>
</file>